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8" r:id="rId1"/>
  </p:sldMasterIdLst>
  <p:sldIdLst>
    <p:sldId id="256" r:id="rId2"/>
    <p:sldId id="257" r:id="rId3"/>
    <p:sldId id="258" r:id="rId4"/>
    <p:sldId id="261" r:id="rId5"/>
    <p:sldId id="259" r:id="rId6"/>
    <p:sldId id="262" r:id="rId7"/>
    <p:sldId id="267" r:id="rId8"/>
    <p:sldId id="263" r:id="rId9"/>
    <p:sldId id="264" r:id="rId10"/>
    <p:sldId id="265" r:id="rId1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FFFF00"/>
    <a:srgbClr val="FFFFFF"/>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4" d="100"/>
          <a:sy n="74" d="100"/>
        </p:scale>
        <p:origin x="-1044"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75B4050-1998-472A-AB39-429E05B0C87B}" type="slidenum">
              <a:rPr lang="en-US"/>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C395D23-D96C-427D-B23D-82D95F2EFC1B}"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4FF68DFD-C50F-418D-B281-BE9A00924245}"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6266F4E-9FA5-4D4D-997B-983C5E9BE41E}"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8B177529-924B-4C05-9525-8F3B37E2CD83}"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71239D2D-9C93-462C-B090-0C6510CE9345}"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11658E57-5942-4A0B-AA13-DA982B306B24}"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5B85BCD-482A-47E5-BED9-7BA3280C83DE}"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55D981D5-A7AA-4CE3-B188-4887E280A555}"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17AA1D6-6F74-4582-8D94-041B90973C87}"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14939A3-B539-4888-93BF-1A8E9DA712DE}" type="slidenum">
              <a:rPr lang="en-US"/>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584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584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3584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3584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85994446-A06C-4587-9B1D-A481E9843891}"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p:txBody>
          <a:bodyPr/>
          <a:lstStyle/>
          <a:p>
            <a:r>
              <a:rPr lang="en-US">
                <a:solidFill>
                  <a:srgbClr val="FFFF00"/>
                </a:solidFill>
              </a:rPr>
              <a:t>Surface Anatomy</a:t>
            </a:r>
            <a:endParaRPr lang="en-US"/>
          </a:p>
        </p:txBody>
      </p:sp>
      <p:sp>
        <p:nvSpPr>
          <p:cNvPr id="4099" name="Rectangle 3"/>
          <p:cNvSpPr>
            <a:spLocks noGrp="1" noChangeArrowheads="1"/>
          </p:cNvSpPr>
          <p:nvPr>
            <p:ph type="subTitle" idx="1"/>
          </p:nvPr>
        </p:nvSpPr>
        <p:spPr>
          <a:xfrm>
            <a:off x="1371600" y="3886200"/>
            <a:ext cx="6400800" cy="1905000"/>
          </a:xfrm>
        </p:spPr>
        <p:txBody>
          <a:bodyPr/>
          <a:lstStyle/>
          <a:p>
            <a:r>
              <a:rPr lang="en-US">
                <a:solidFill>
                  <a:srgbClr val="FFFF00"/>
                </a:solidFill>
              </a:rPr>
              <a:t>Lumbar Spine and Sacrum</a:t>
            </a:r>
            <a:endParaRPr lang="en-US"/>
          </a:p>
        </p:txBody>
      </p:sp>
      <p:pic>
        <p:nvPicPr>
          <p:cNvPr id="4100" name="Picture 4" descr="IAOM PP Slide 1 smaller"/>
          <p:cNvPicPr>
            <a:picLocks noChangeAspect="1" noChangeArrowheads="1"/>
          </p:cNvPicPr>
          <p:nvPr/>
        </p:nvPicPr>
        <p:blipFill>
          <a:blip r:embed="rId2" cstate="print"/>
          <a:srcRect/>
          <a:stretch>
            <a:fillRect/>
          </a:stretch>
        </p:blipFill>
        <p:spPr bwMode="auto">
          <a:xfrm>
            <a:off x="-76200" y="-57150"/>
            <a:ext cx="9220200" cy="6915150"/>
          </a:xfrm>
          <a:prstGeom prst="rect">
            <a:avLst/>
          </a:prstGeom>
          <a:noFill/>
        </p:spPr>
      </p:pic>
      <p:pic>
        <p:nvPicPr>
          <p:cNvPr id="4102" name="Picture 6" descr="Planet semi"/>
          <p:cNvPicPr>
            <a:picLocks noChangeAspect="1" noChangeArrowheads="1"/>
          </p:cNvPicPr>
          <p:nvPr/>
        </p:nvPicPr>
        <p:blipFill>
          <a:blip r:embed="rId3" cstate="print"/>
          <a:srcRect l="7692" t="1099" r="6993"/>
          <a:stretch>
            <a:fillRect/>
          </a:stretch>
        </p:blipFill>
        <p:spPr bwMode="auto">
          <a:xfrm>
            <a:off x="-152400" y="-76200"/>
            <a:ext cx="9296400" cy="6934200"/>
          </a:xfrm>
          <a:prstGeom prst="rect">
            <a:avLst/>
          </a:prstGeom>
          <a:noFill/>
        </p:spPr>
      </p:pic>
      <p:sp>
        <p:nvSpPr>
          <p:cNvPr id="4103" name="Text Box 7"/>
          <p:cNvSpPr txBox="1">
            <a:spLocks noChangeArrowheads="1"/>
          </p:cNvSpPr>
          <p:nvPr/>
        </p:nvSpPr>
        <p:spPr bwMode="auto">
          <a:xfrm>
            <a:off x="152400" y="76200"/>
            <a:ext cx="3810000" cy="576263"/>
          </a:xfrm>
          <a:prstGeom prst="rect">
            <a:avLst/>
          </a:prstGeom>
          <a:noFill/>
          <a:ln w="57150" cap="sq" cmpd="thinThick">
            <a:solidFill>
              <a:schemeClr val="accent2"/>
            </a:solidFill>
            <a:miter lim="800000"/>
            <a:headEnd type="none" w="sm" len="sm"/>
            <a:tailEnd type="none" w="sm" len="sm"/>
          </a:ln>
          <a:effectLst/>
        </p:spPr>
        <p:txBody>
          <a:bodyPr>
            <a:spAutoFit/>
          </a:bodyPr>
          <a:lstStyle/>
          <a:p>
            <a:pPr>
              <a:spcBef>
                <a:spcPct val="50000"/>
              </a:spcBef>
            </a:pPr>
            <a:r>
              <a:rPr lang="en-US" sz="2800">
                <a:solidFill>
                  <a:schemeClr val="accent1"/>
                </a:solidFill>
                <a:cs typeface="Arial" charset="0"/>
              </a:rPr>
              <a:t>SURFACE ANATOMY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126" name="Picture 6" descr="IAOM PP Slide 1 smaller"/>
          <p:cNvPicPr>
            <a:picLocks noChangeAspect="1" noChangeArrowheads="1"/>
          </p:cNvPicPr>
          <p:nvPr/>
        </p:nvPicPr>
        <p:blipFill>
          <a:blip r:embed="rId2" cstate="print"/>
          <a:srcRect/>
          <a:stretch>
            <a:fillRect/>
          </a:stretch>
        </p:blipFill>
        <p:spPr bwMode="auto">
          <a:xfrm>
            <a:off x="-76200" y="-57150"/>
            <a:ext cx="9220200" cy="6915150"/>
          </a:xfrm>
          <a:prstGeom prst="rect">
            <a:avLst/>
          </a:prstGeom>
          <a:noFill/>
        </p:spPr>
      </p:pic>
      <p:sp>
        <p:nvSpPr>
          <p:cNvPr id="5122" name="Rectangle 2"/>
          <p:cNvSpPr>
            <a:spLocks noGrp="1" noChangeArrowheads="1"/>
          </p:cNvSpPr>
          <p:nvPr>
            <p:ph type="ctrTitle"/>
          </p:nvPr>
        </p:nvSpPr>
        <p:spPr>
          <a:xfrm>
            <a:off x="762000" y="914400"/>
            <a:ext cx="7772400" cy="1143000"/>
          </a:xfrm>
        </p:spPr>
        <p:txBody>
          <a:bodyPr/>
          <a:lstStyle/>
          <a:p>
            <a:r>
              <a:rPr lang="en-US">
                <a:solidFill>
                  <a:srgbClr val="FFFF00"/>
                </a:solidFill>
              </a:rPr>
              <a:t>Why Practice Surface Anatomy?</a:t>
            </a:r>
            <a:endParaRPr lang="en-US"/>
          </a:p>
        </p:txBody>
      </p:sp>
      <p:sp>
        <p:nvSpPr>
          <p:cNvPr id="5123" name="Rectangle 3"/>
          <p:cNvSpPr>
            <a:spLocks noGrp="1" noChangeArrowheads="1"/>
          </p:cNvSpPr>
          <p:nvPr>
            <p:ph type="subTitle" idx="1"/>
          </p:nvPr>
        </p:nvSpPr>
        <p:spPr>
          <a:xfrm>
            <a:off x="457200" y="2438400"/>
            <a:ext cx="8153400" cy="3429000"/>
          </a:xfrm>
        </p:spPr>
        <p:txBody>
          <a:bodyPr/>
          <a:lstStyle/>
          <a:p>
            <a:pPr algn="l">
              <a:buClr>
                <a:srgbClr val="FFFF00"/>
              </a:buClr>
              <a:buSzPct val="50000"/>
              <a:buFont typeface="Monotype Sorts" pitchFamily="2" charset="2"/>
              <a:buChar char="l"/>
            </a:pPr>
            <a:r>
              <a:rPr lang="en-US"/>
              <a:t>  </a:t>
            </a:r>
            <a:r>
              <a:rPr lang="en-US" sz="2800" b="1"/>
              <a:t>Reliability and Consistency with Palpation</a:t>
            </a:r>
          </a:p>
          <a:p>
            <a:pPr algn="l">
              <a:buClr>
                <a:srgbClr val="FFFF00"/>
              </a:buClr>
              <a:buSzPct val="50000"/>
              <a:buFont typeface="Monotype Sorts" pitchFamily="2" charset="2"/>
              <a:buChar char="l"/>
            </a:pPr>
            <a:r>
              <a:rPr lang="en-US" sz="2800" b="1"/>
              <a:t>  Important for Mobility Testing with Exam</a:t>
            </a:r>
          </a:p>
          <a:p>
            <a:pPr algn="l">
              <a:buClr>
                <a:srgbClr val="FFFF00"/>
              </a:buClr>
              <a:buSzPct val="50000"/>
              <a:buFont typeface="Monotype Sorts" pitchFamily="2" charset="2"/>
              <a:buChar char="l"/>
            </a:pPr>
            <a:r>
              <a:rPr lang="en-US" sz="2800" b="1"/>
              <a:t>  Improved PT Confidence with Differential Dx</a:t>
            </a:r>
          </a:p>
          <a:p>
            <a:pPr algn="l">
              <a:buClr>
                <a:srgbClr val="FFFF00"/>
              </a:buClr>
              <a:buSzPct val="50000"/>
              <a:buFont typeface="Monotype Sorts" pitchFamily="2" charset="2"/>
              <a:buChar char="l"/>
            </a:pPr>
            <a:r>
              <a:rPr lang="en-US" sz="2800" b="1"/>
              <a:t>  Improved Sensory Discrimination         	</a:t>
            </a:r>
            <a:r>
              <a:rPr lang="en-US" sz="2800"/>
              <a:t>             </a:t>
            </a:r>
            <a:endParaRPr lang="en-US"/>
          </a:p>
        </p:txBody>
      </p:sp>
      <p:sp>
        <p:nvSpPr>
          <p:cNvPr id="5125" name="Rectangle 5"/>
          <p:cNvSpPr>
            <a:spLocks noChangeArrowheads="1"/>
          </p:cNvSpPr>
          <p:nvPr/>
        </p:nvSpPr>
        <p:spPr bwMode="auto">
          <a:xfrm>
            <a:off x="76200" y="76200"/>
            <a:ext cx="2667000" cy="381000"/>
          </a:xfrm>
          <a:prstGeom prst="rect">
            <a:avLst/>
          </a:prstGeom>
          <a:solidFill>
            <a:schemeClr val="hlink">
              <a:alpha val="30000"/>
            </a:schemeClr>
          </a:solidFill>
          <a:ln w="12700">
            <a:solidFill>
              <a:schemeClr val="accent2"/>
            </a:solidFill>
            <a:miter lim="800000"/>
            <a:headEnd/>
            <a:tailEnd/>
          </a:ln>
          <a:effectLst/>
        </p:spPr>
        <p:txBody>
          <a:bodyPr anchor="ctr"/>
          <a:lstStyle/>
          <a:p>
            <a:pPr eaLnBrk="0" hangingPunct="0"/>
            <a:r>
              <a:rPr lang="en-US" sz="2400"/>
              <a:t>Surface Anatomy</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146" name="Rectangle 2"/>
          <p:cNvSpPr>
            <a:spLocks noGrp="1" noChangeArrowheads="1"/>
          </p:cNvSpPr>
          <p:nvPr>
            <p:ph type="ctrTitle"/>
          </p:nvPr>
        </p:nvSpPr>
        <p:spPr>
          <a:xfrm>
            <a:off x="762000" y="914400"/>
            <a:ext cx="7772400" cy="1143000"/>
          </a:xfrm>
        </p:spPr>
        <p:txBody>
          <a:bodyPr/>
          <a:lstStyle/>
          <a:p>
            <a:r>
              <a:rPr lang="en-US">
                <a:solidFill>
                  <a:srgbClr val="FFFF00"/>
                </a:solidFill>
              </a:rPr>
              <a:t>Helpful Hints</a:t>
            </a:r>
            <a:endParaRPr lang="en-US"/>
          </a:p>
        </p:txBody>
      </p:sp>
      <p:pic>
        <p:nvPicPr>
          <p:cNvPr id="6150" name="Picture 6" descr="IAOM PP Slide 1 smaller"/>
          <p:cNvPicPr>
            <a:picLocks noChangeAspect="1" noChangeArrowheads="1"/>
          </p:cNvPicPr>
          <p:nvPr/>
        </p:nvPicPr>
        <p:blipFill>
          <a:blip r:embed="rId2" cstate="print"/>
          <a:srcRect/>
          <a:stretch>
            <a:fillRect/>
          </a:stretch>
        </p:blipFill>
        <p:spPr bwMode="auto">
          <a:xfrm>
            <a:off x="-76200" y="-57150"/>
            <a:ext cx="9220200" cy="6915150"/>
          </a:xfrm>
          <a:prstGeom prst="rect">
            <a:avLst/>
          </a:prstGeom>
          <a:noFill/>
        </p:spPr>
      </p:pic>
      <p:sp>
        <p:nvSpPr>
          <p:cNvPr id="6147" name="Rectangle 3"/>
          <p:cNvSpPr>
            <a:spLocks noGrp="1" noChangeArrowheads="1"/>
          </p:cNvSpPr>
          <p:nvPr>
            <p:ph type="subTitle" idx="1"/>
          </p:nvPr>
        </p:nvSpPr>
        <p:spPr>
          <a:xfrm>
            <a:off x="533400" y="2362200"/>
            <a:ext cx="7391400" cy="2895600"/>
          </a:xfrm>
        </p:spPr>
        <p:txBody>
          <a:bodyPr/>
          <a:lstStyle/>
          <a:p>
            <a:pPr algn="l">
              <a:buClr>
                <a:srgbClr val="FFFF00"/>
              </a:buClr>
              <a:buSzPct val="50000"/>
              <a:buFont typeface="Monotype Sorts" pitchFamily="2" charset="2"/>
              <a:buChar char="l"/>
            </a:pPr>
            <a:r>
              <a:rPr lang="en-US"/>
              <a:t>  </a:t>
            </a:r>
            <a:r>
              <a:rPr lang="en-US" sz="2800" b="1"/>
              <a:t>Palpate Perpendicular to the Structure</a:t>
            </a:r>
          </a:p>
          <a:p>
            <a:pPr algn="l">
              <a:buClr>
                <a:srgbClr val="FFFF00"/>
              </a:buClr>
              <a:buSzPct val="50000"/>
              <a:buFont typeface="Monotype Sorts" pitchFamily="2" charset="2"/>
              <a:buChar char="l"/>
            </a:pPr>
            <a:r>
              <a:rPr lang="en-US" sz="2800" b="1"/>
              <a:t>  Use a Light Touch</a:t>
            </a:r>
          </a:p>
          <a:p>
            <a:pPr algn="l">
              <a:buClr>
                <a:srgbClr val="FFFF00"/>
              </a:buClr>
              <a:buSzPct val="50000"/>
              <a:buFont typeface="Monotype Sorts" pitchFamily="2" charset="2"/>
              <a:buChar char="l"/>
            </a:pPr>
            <a:r>
              <a:rPr lang="en-US" sz="2800" b="1"/>
              <a:t>  Use Second or Third Finger</a:t>
            </a:r>
          </a:p>
          <a:p>
            <a:pPr algn="l">
              <a:buClr>
                <a:srgbClr val="FFFF00"/>
              </a:buClr>
              <a:buSzPct val="50000"/>
              <a:buFont typeface="Monotype Sorts" pitchFamily="2" charset="2"/>
              <a:buChar char="l"/>
            </a:pPr>
            <a:r>
              <a:rPr lang="en-US" sz="2800" b="1"/>
              <a:t>  Use a Repeatable and Reliable Process</a:t>
            </a:r>
            <a:endParaRPr lang="en-US" b="1"/>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22" name="Picture 6" descr="IAOM PP Slide 1 smaller"/>
          <p:cNvPicPr>
            <a:picLocks noChangeAspect="1" noChangeArrowheads="1"/>
          </p:cNvPicPr>
          <p:nvPr/>
        </p:nvPicPr>
        <p:blipFill>
          <a:blip r:embed="rId2" cstate="print"/>
          <a:srcRect/>
          <a:stretch>
            <a:fillRect/>
          </a:stretch>
        </p:blipFill>
        <p:spPr bwMode="auto">
          <a:xfrm>
            <a:off x="-76200" y="-57150"/>
            <a:ext cx="9220200" cy="6915150"/>
          </a:xfrm>
          <a:prstGeom prst="rect">
            <a:avLst/>
          </a:prstGeom>
          <a:noFill/>
        </p:spPr>
      </p:pic>
      <p:sp>
        <p:nvSpPr>
          <p:cNvPr id="9218" name="Rectangle 2"/>
          <p:cNvSpPr>
            <a:spLocks noGrp="1" noChangeArrowheads="1"/>
          </p:cNvSpPr>
          <p:nvPr>
            <p:ph type="ctrTitle"/>
          </p:nvPr>
        </p:nvSpPr>
        <p:spPr>
          <a:xfrm>
            <a:off x="685800" y="533400"/>
            <a:ext cx="7772400" cy="1143000"/>
          </a:xfrm>
        </p:spPr>
        <p:txBody>
          <a:bodyPr/>
          <a:lstStyle/>
          <a:p>
            <a:r>
              <a:rPr lang="en-US">
                <a:solidFill>
                  <a:srgbClr val="FFFF00"/>
                </a:solidFill>
              </a:rPr>
              <a:t>Bony Structures</a:t>
            </a:r>
            <a:endParaRPr lang="en-US"/>
          </a:p>
        </p:txBody>
      </p:sp>
      <p:sp>
        <p:nvSpPr>
          <p:cNvPr id="9219" name="Rectangle 3"/>
          <p:cNvSpPr>
            <a:spLocks noGrp="1" noChangeArrowheads="1"/>
          </p:cNvSpPr>
          <p:nvPr>
            <p:ph type="subTitle" idx="1"/>
          </p:nvPr>
        </p:nvSpPr>
        <p:spPr>
          <a:xfrm>
            <a:off x="152400" y="685800"/>
            <a:ext cx="7391400" cy="4114800"/>
          </a:xfrm>
        </p:spPr>
        <p:txBody>
          <a:bodyPr/>
          <a:lstStyle/>
          <a:p>
            <a:pPr algn="l">
              <a:buClr>
                <a:srgbClr val="FFFF00"/>
              </a:buClr>
              <a:buSzPct val="50000"/>
              <a:buFont typeface="Monotype Sorts" pitchFamily="2" charset="2"/>
              <a:buChar char="l"/>
            </a:pPr>
            <a:r>
              <a:rPr lang="en-US"/>
              <a:t>  </a:t>
            </a:r>
            <a:r>
              <a:rPr lang="en-US" sz="2800" b="1"/>
              <a:t>Iliac Crest</a:t>
            </a:r>
          </a:p>
          <a:p>
            <a:pPr algn="l">
              <a:buClr>
                <a:srgbClr val="FFFF00"/>
              </a:buClr>
              <a:buSzPct val="50000"/>
              <a:buFont typeface="Monotype Sorts" pitchFamily="2" charset="2"/>
              <a:buChar char="l"/>
            </a:pPr>
            <a:r>
              <a:rPr lang="en-US" sz="2800" b="1"/>
              <a:t>  PSIS (S2)</a:t>
            </a:r>
          </a:p>
          <a:p>
            <a:pPr algn="l">
              <a:buClr>
                <a:srgbClr val="FFFF00"/>
              </a:buClr>
              <a:buSzPct val="50000"/>
              <a:buFont typeface="Monotype Sorts" pitchFamily="2" charset="2"/>
              <a:buChar char="l"/>
            </a:pPr>
            <a:r>
              <a:rPr lang="en-US" sz="2800" b="1"/>
              <a:t>  Sacral Hiatus</a:t>
            </a:r>
          </a:p>
          <a:p>
            <a:pPr algn="l">
              <a:buClr>
                <a:srgbClr val="FFFF00"/>
              </a:buClr>
              <a:buSzPct val="50000"/>
              <a:buFont typeface="Monotype Sorts" pitchFamily="2" charset="2"/>
              <a:buChar char="l"/>
            </a:pPr>
            <a:r>
              <a:rPr lang="en-US" sz="2800" b="1"/>
              <a:t>  Sacral Horns (Cornus Sacralis)</a:t>
            </a:r>
          </a:p>
          <a:p>
            <a:pPr algn="l">
              <a:buClr>
                <a:srgbClr val="FFFF00"/>
              </a:buClr>
              <a:buSzPct val="50000"/>
              <a:buFont typeface="Monotype Sorts" pitchFamily="2" charset="2"/>
              <a:buChar char="l"/>
            </a:pPr>
            <a:r>
              <a:rPr lang="en-US" sz="2800" b="1"/>
              <a:t>  Sacral Borders</a:t>
            </a:r>
          </a:p>
          <a:p>
            <a:pPr algn="l">
              <a:buClr>
                <a:srgbClr val="FFFF00"/>
              </a:buClr>
              <a:buSzPct val="50000"/>
              <a:buFont typeface="Monotype Sorts" pitchFamily="2" charset="2"/>
              <a:buChar char="l"/>
            </a:pPr>
            <a:r>
              <a:rPr lang="en-US" sz="2800" b="1"/>
              <a:t>  Spinous Processes of L1 to S2</a:t>
            </a:r>
          </a:p>
          <a:p>
            <a:pPr algn="l">
              <a:buClr>
                <a:srgbClr val="FFFF00"/>
              </a:buClr>
              <a:buSzPct val="50000"/>
              <a:buFont typeface="Monotype Sorts" pitchFamily="2" charset="2"/>
              <a:buChar char="l"/>
            </a:pPr>
            <a:r>
              <a:rPr lang="en-US" sz="2800" b="1"/>
              <a:t>  Greater Trochanter</a:t>
            </a:r>
          </a:p>
          <a:p>
            <a:pPr algn="l">
              <a:buClr>
                <a:srgbClr val="FFFF00"/>
              </a:buClr>
              <a:buSzPct val="50000"/>
              <a:buFont typeface="Monotype Sorts" pitchFamily="2" charset="2"/>
              <a:buChar char="l"/>
            </a:pPr>
            <a:r>
              <a:rPr lang="en-US" sz="2800" b="1"/>
              <a:t>  Ischial Tuberosity</a:t>
            </a:r>
            <a:endParaRPr lang="en-US"/>
          </a:p>
        </p:txBody>
      </p:sp>
      <p:sp>
        <p:nvSpPr>
          <p:cNvPr id="9221" name="Rectangle 5"/>
          <p:cNvSpPr>
            <a:spLocks noChangeArrowheads="1"/>
          </p:cNvSpPr>
          <p:nvPr/>
        </p:nvSpPr>
        <p:spPr bwMode="auto">
          <a:xfrm>
            <a:off x="76200" y="76200"/>
            <a:ext cx="2667000" cy="381000"/>
          </a:xfrm>
          <a:prstGeom prst="rect">
            <a:avLst/>
          </a:prstGeom>
          <a:solidFill>
            <a:schemeClr val="hlink">
              <a:alpha val="30000"/>
            </a:schemeClr>
          </a:solidFill>
          <a:ln w="12700">
            <a:solidFill>
              <a:schemeClr val="accent2"/>
            </a:solidFill>
            <a:miter lim="800000"/>
            <a:headEnd/>
            <a:tailEnd/>
          </a:ln>
          <a:effectLst/>
        </p:spPr>
        <p:txBody>
          <a:bodyPr anchor="ctr"/>
          <a:lstStyle/>
          <a:p>
            <a:pPr eaLnBrk="0" hangingPunct="0"/>
            <a:r>
              <a:rPr lang="en-US" sz="2400"/>
              <a:t>Surface Anatomy</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762000" y="914400"/>
            <a:ext cx="7772400" cy="1143000"/>
          </a:xfrm>
        </p:spPr>
        <p:txBody>
          <a:bodyPr/>
          <a:lstStyle/>
          <a:p>
            <a:r>
              <a:rPr lang="en-US">
                <a:solidFill>
                  <a:srgbClr val="FFFF00"/>
                </a:solidFill>
              </a:rPr>
              <a:t>Soft Tissue and Neural Structures</a:t>
            </a:r>
            <a:endParaRPr lang="en-US"/>
          </a:p>
        </p:txBody>
      </p:sp>
      <p:pic>
        <p:nvPicPr>
          <p:cNvPr id="7172" name="Picture 4" descr="IAOM PP Slide 1 smaller"/>
          <p:cNvPicPr>
            <a:picLocks noChangeAspect="1" noChangeArrowheads="1"/>
          </p:cNvPicPr>
          <p:nvPr/>
        </p:nvPicPr>
        <p:blipFill>
          <a:blip r:embed="rId2" cstate="print"/>
          <a:srcRect/>
          <a:stretch>
            <a:fillRect/>
          </a:stretch>
        </p:blipFill>
        <p:spPr bwMode="auto">
          <a:xfrm>
            <a:off x="-76200" y="-57150"/>
            <a:ext cx="9220200" cy="6915150"/>
          </a:xfrm>
          <a:prstGeom prst="rect">
            <a:avLst/>
          </a:prstGeom>
          <a:noFill/>
        </p:spPr>
      </p:pic>
      <p:sp>
        <p:nvSpPr>
          <p:cNvPr id="7171" name="Rectangle 3"/>
          <p:cNvSpPr>
            <a:spLocks noGrp="1" noChangeArrowheads="1"/>
          </p:cNvSpPr>
          <p:nvPr>
            <p:ph type="subTitle" idx="1"/>
          </p:nvPr>
        </p:nvSpPr>
        <p:spPr>
          <a:xfrm>
            <a:off x="152400" y="1752600"/>
            <a:ext cx="5105400" cy="3124200"/>
          </a:xfrm>
        </p:spPr>
        <p:txBody>
          <a:bodyPr/>
          <a:lstStyle/>
          <a:p>
            <a:pPr algn="l">
              <a:buClr>
                <a:srgbClr val="FFFF00"/>
              </a:buClr>
              <a:buSzPct val="50000"/>
              <a:buFont typeface="Monotype Sorts" pitchFamily="2" charset="2"/>
              <a:buChar char="l"/>
            </a:pPr>
            <a:r>
              <a:rPr lang="en-US"/>
              <a:t>  </a:t>
            </a:r>
            <a:r>
              <a:rPr lang="en-US" sz="2800" b="1"/>
              <a:t>Superior Gluteal Nerve </a:t>
            </a:r>
          </a:p>
          <a:p>
            <a:pPr algn="l">
              <a:buClr>
                <a:srgbClr val="FFFF00"/>
              </a:buClr>
              <a:buSzPct val="50000"/>
              <a:buFont typeface="Monotype Sorts" pitchFamily="2" charset="2"/>
              <a:buChar char="l"/>
            </a:pPr>
            <a:r>
              <a:rPr lang="en-US" sz="2800" b="1"/>
              <a:t>  Piriformis Muscle</a:t>
            </a:r>
          </a:p>
          <a:p>
            <a:pPr algn="l">
              <a:buClr>
                <a:srgbClr val="FFFF00"/>
              </a:buClr>
              <a:buSzPct val="50000"/>
              <a:buFont typeface="Monotype Sorts" pitchFamily="2" charset="2"/>
              <a:buChar char="l"/>
            </a:pPr>
            <a:r>
              <a:rPr lang="en-US" sz="2800" b="1"/>
              <a:t>  Inferior Gluteal Nerve</a:t>
            </a:r>
          </a:p>
          <a:p>
            <a:pPr algn="l">
              <a:buClr>
                <a:srgbClr val="FFFF00"/>
              </a:buClr>
              <a:buSzPct val="50000"/>
              <a:buFont typeface="Monotype Sorts" pitchFamily="2" charset="2"/>
              <a:buChar char="l"/>
            </a:pPr>
            <a:r>
              <a:rPr lang="en-US" sz="2800" b="1"/>
              <a:t>  Sciatic Nerve</a:t>
            </a:r>
            <a:r>
              <a:rPr lang="en-US"/>
              <a:t> </a:t>
            </a:r>
          </a:p>
        </p:txBody>
      </p:sp>
      <p:sp>
        <p:nvSpPr>
          <p:cNvPr id="7173" name="Rectangle 5"/>
          <p:cNvSpPr>
            <a:spLocks noChangeArrowheads="1"/>
          </p:cNvSpPr>
          <p:nvPr/>
        </p:nvSpPr>
        <p:spPr bwMode="auto">
          <a:xfrm>
            <a:off x="76200" y="76200"/>
            <a:ext cx="2667000" cy="381000"/>
          </a:xfrm>
          <a:prstGeom prst="rect">
            <a:avLst/>
          </a:prstGeom>
          <a:solidFill>
            <a:schemeClr val="hlink">
              <a:alpha val="30000"/>
            </a:schemeClr>
          </a:solidFill>
          <a:ln w="12700">
            <a:solidFill>
              <a:schemeClr val="accent2"/>
            </a:solidFill>
            <a:miter lim="800000"/>
            <a:headEnd/>
            <a:tailEnd/>
          </a:ln>
          <a:effectLst/>
        </p:spPr>
        <p:txBody>
          <a:bodyPr anchor="ctr"/>
          <a:lstStyle/>
          <a:p>
            <a:pPr eaLnBrk="0" hangingPunct="0"/>
            <a:r>
              <a:rPr lang="en-US" sz="2400"/>
              <a:t>Surface Anatomy</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0"/>
            <a:ext cx="8229600" cy="792163"/>
          </a:xfrm>
        </p:spPr>
        <p:txBody>
          <a:bodyPr/>
          <a:lstStyle/>
          <a:p>
            <a:r>
              <a:rPr lang="en-US" sz="2400" b="1"/>
              <a:t>IV. Posterior Bony and Soft Tissue Structures </a:t>
            </a:r>
            <a:br>
              <a:rPr lang="en-US" sz="2400" b="1"/>
            </a:br>
            <a:r>
              <a:rPr lang="en-US" sz="1400" b="1"/>
              <a:t>(Position patient prone)</a:t>
            </a:r>
            <a:endParaRPr lang="en-US" sz="1400"/>
          </a:p>
        </p:txBody>
      </p:sp>
      <p:pic>
        <p:nvPicPr>
          <p:cNvPr id="20484" name="Picture 4" descr="IAOM PP Slide 1 smaller"/>
          <p:cNvPicPr>
            <a:picLocks noChangeAspect="1" noChangeArrowheads="1"/>
          </p:cNvPicPr>
          <p:nvPr/>
        </p:nvPicPr>
        <p:blipFill>
          <a:blip r:embed="rId2" cstate="print"/>
          <a:srcRect/>
          <a:stretch>
            <a:fillRect/>
          </a:stretch>
        </p:blipFill>
        <p:spPr bwMode="auto">
          <a:xfrm>
            <a:off x="-76200" y="-57150"/>
            <a:ext cx="9220200" cy="6915150"/>
          </a:xfrm>
          <a:prstGeom prst="rect">
            <a:avLst/>
          </a:prstGeom>
          <a:noFill/>
        </p:spPr>
      </p:pic>
      <p:sp>
        <p:nvSpPr>
          <p:cNvPr id="20483" name="Rectangle 3"/>
          <p:cNvSpPr>
            <a:spLocks noGrp="1" noChangeArrowheads="1"/>
          </p:cNvSpPr>
          <p:nvPr>
            <p:ph type="body" idx="1"/>
          </p:nvPr>
        </p:nvSpPr>
        <p:spPr>
          <a:xfrm>
            <a:off x="381000" y="685800"/>
            <a:ext cx="8229600" cy="4191000"/>
          </a:xfrm>
        </p:spPr>
        <p:txBody>
          <a:bodyPr/>
          <a:lstStyle/>
          <a:p>
            <a:pPr marL="609600" indent="-609600">
              <a:lnSpc>
                <a:spcPct val="80000"/>
              </a:lnSpc>
              <a:spcAft>
                <a:spcPct val="35000"/>
              </a:spcAft>
              <a:buFontTx/>
              <a:buNone/>
            </a:pPr>
            <a:r>
              <a:rPr lang="en-US" sz="1600"/>
              <a:t>Begin palpating along the </a:t>
            </a:r>
            <a:r>
              <a:rPr lang="en-US" sz="1600" b="1"/>
              <a:t>iliac crests</a:t>
            </a:r>
            <a:r>
              <a:rPr lang="en-US" sz="1600"/>
              <a:t> from lateral and progress posterior and medial.  Just outside the paraspinal muscle mass, the iliac crest takes a sharp turn downwards and widens.  Continue to palpate downwards along the iliac crest until falling off a step.  Turn your palpating finger cranially and push.  Notice that the finger is abruptly stopped by a bony structure known as the </a:t>
            </a:r>
            <a:r>
              <a:rPr lang="en-US" sz="1600" b="1"/>
              <a:t>posterior superior iliac spine (PSIS)</a:t>
            </a:r>
            <a:r>
              <a:rPr lang="en-US" sz="1600"/>
              <a:t>.</a:t>
            </a:r>
          </a:p>
          <a:p>
            <a:pPr marL="609600" indent="-609600">
              <a:lnSpc>
                <a:spcPct val="80000"/>
              </a:lnSpc>
              <a:spcAft>
                <a:spcPct val="35000"/>
              </a:spcAft>
              <a:buFontTx/>
              <a:buNone/>
            </a:pPr>
            <a:r>
              <a:rPr lang="en-US" sz="1600"/>
              <a:t>Take notice that the PSIS location </a:t>
            </a:r>
            <a:r>
              <a:rPr lang="en-US" sz="1600" b="1"/>
              <a:t>is not</a:t>
            </a:r>
            <a:r>
              <a:rPr lang="en-US" sz="1600"/>
              <a:t> in the “dimples”.  The location is just caudal and lateral to the “dimples”.  Find the PSIS on the other side.</a:t>
            </a:r>
          </a:p>
          <a:p>
            <a:pPr marL="609600" indent="-609600">
              <a:lnSpc>
                <a:spcPct val="80000"/>
              </a:lnSpc>
              <a:spcAft>
                <a:spcPct val="35000"/>
              </a:spcAft>
              <a:buFontTx/>
              <a:buNone/>
            </a:pPr>
            <a:r>
              <a:rPr lang="en-US" sz="1600"/>
              <a:t>Once both </a:t>
            </a:r>
            <a:r>
              <a:rPr lang="en-US" sz="1600" b="1"/>
              <a:t>PSIS’s </a:t>
            </a:r>
            <a:r>
              <a:rPr lang="en-US" sz="1600"/>
              <a:t>have been outlined, draw a </a:t>
            </a:r>
            <a:r>
              <a:rPr lang="en-US" sz="1600" b="1"/>
              <a:t>helper’s line</a:t>
            </a:r>
            <a:r>
              <a:rPr lang="en-US" sz="1600"/>
              <a:t> along the caudal edge of each PSIS connecting them.  Place an “x” in the center of the line over the central sacrum.  This is the location of </a:t>
            </a:r>
            <a:r>
              <a:rPr lang="en-US" sz="1600" b="1"/>
              <a:t>S2.</a:t>
            </a:r>
            <a:endParaRPr lang="en-US" sz="1600"/>
          </a:p>
          <a:p>
            <a:pPr marL="609600" indent="-609600">
              <a:lnSpc>
                <a:spcPct val="80000"/>
              </a:lnSpc>
              <a:spcAft>
                <a:spcPct val="35000"/>
              </a:spcAft>
              <a:buFontTx/>
              <a:buNone/>
            </a:pPr>
            <a:r>
              <a:rPr lang="en-US" sz="1600"/>
              <a:t>From S2, palpate caudally along the </a:t>
            </a:r>
            <a:r>
              <a:rPr lang="en-US" sz="1600" b="1"/>
              <a:t>sacral spinous processes</a:t>
            </a:r>
            <a:r>
              <a:rPr lang="en-US" sz="1600"/>
              <a:t> (or medial sacral crest) until the finger no longer palpates a crest and falls off a small step.  Also, the endfeel will change from hard to “leathery”.  Turn the palpating finger cranially and push.  If the finger does not slide cranially, the location of the </a:t>
            </a:r>
            <a:r>
              <a:rPr lang="en-US" sz="1600" b="1"/>
              <a:t>sacral hiatus</a:t>
            </a:r>
            <a:r>
              <a:rPr lang="en-US" sz="1600"/>
              <a:t> has been reached.  This is clinically relevant since many pain procedures utilize this entrance into the spinal canal.</a:t>
            </a:r>
          </a:p>
          <a:p>
            <a:pPr marL="609600" indent="-609600">
              <a:lnSpc>
                <a:spcPct val="80000"/>
              </a:lnSpc>
              <a:spcAft>
                <a:spcPct val="35000"/>
              </a:spcAft>
              <a:buFontTx/>
              <a:buNone/>
            </a:pPr>
            <a:r>
              <a:rPr lang="en-US" sz="1600"/>
              <a:t>Palpate just laterally on both sides of the </a:t>
            </a:r>
            <a:r>
              <a:rPr lang="en-US" sz="1600" b="1"/>
              <a:t>sacral hiatus</a:t>
            </a:r>
            <a:r>
              <a:rPr lang="en-US" sz="1600"/>
              <a:t>.  Take notice of the bones on each side.  This is the location of the </a:t>
            </a:r>
            <a:r>
              <a:rPr lang="en-US" sz="1600" b="1"/>
              <a:t>cornuae sacralis or sacral horns</a:t>
            </a:r>
            <a:r>
              <a:rPr lang="en-US" sz="1600"/>
              <a:t>.  Outline them.</a:t>
            </a:r>
          </a:p>
          <a:p>
            <a:pPr marL="609600" indent="-609600">
              <a:lnSpc>
                <a:spcPct val="80000"/>
              </a:lnSpc>
              <a:spcAft>
                <a:spcPct val="35000"/>
              </a:spcAft>
              <a:buFontTx/>
              <a:buNone/>
            </a:pPr>
            <a:r>
              <a:rPr lang="en-US" sz="1600"/>
              <a:t>Now, connect another </a:t>
            </a:r>
            <a:r>
              <a:rPr lang="en-US" sz="1600" b="1"/>
              <a:t>helper’s line</a:t>
            </a:r>
            <a:r>
              <a:rPr lang="en-US" sz="1600"/>
              <a:t> from the PSIS to the sacral hiatus.  About 1 cm laterally from this line, the </a:t>
            </a:r>
            <a:r>
              <a:rPr lang="en-US" sz="1600" b="1"/>
              <a:t>sacral border</a:t>
            </a:r>
            <a:r>
              <a:rPr lang="en-US" sz="1600"/>
              <a:t> can be palpated.</a:t>
            </a:r>
          </a:p>
        </p:txBody>
      </p:sp>
      <p:sp>
        <p:nvSpPr>
          <p:cNvPr id="20485" name="Rectangle 5"/>
          <p:cNvSpPr>
            <a:spLocks noChangeArrowheads="1"/>
          </p:cNvSpPr>
          <p:nvPr/>
        </p:nvSpPr>
        <p:spPr bwMode="auto">
          <a:xfrm>
            <a:off x="76200" y="76200"/>
            <a:ext cx="2667000" cy="381000"/>
          </a:xfrm>
          <a:prstGeom prst="rect">
            <a:avLst/>
          </a:prstGeom>
          <a:solidFill>
            <a:schemeClr val="hlink">
              <a:alpha val="30000"/>
            </a:schemeClr>
          </a:solidFill>
          <a:ln w="12700">
            <a:solidFill>
              <a:schemeClr val="accent2"/>
            </a:solidFill>
            <a:miter lim="800000"/>
            <a:headEnd/>
            <a:tailEnd/>
          </a:ln>
          <a:effectLst/>
        </p:spPr>
        <p:txBody>
          <a:bodyPr anchor="ctr"/>
          <a:lstStyle/>
          <a:p>
            <a:pPr algn="ctr"/>
            <a:r>
              <a:rPr lang="en-US" sz="2400">
                <a:solidFill>
                  <a:schemeClr val="tx2"/>
                </a:solidFill>
              </a:rPr>
              <a:t>Surface Anatomy</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9" name="Picture 5" descr="IAOM PP Slide 1 smaller"/>
          <p:cNvPicPr>
            <a:picLocks noChangeAspect="1" noChangeArrowheads="1"/>
          </p:cNvPicPr>
          <p:nvPr/>
        </p:nvPicPr>
        <p:blipFill>
          <a:blip r:embed="rId2" cstate="print"/>
          <a:srcRect/>
          <a:stretch>
            <a:fillRect/>
          </a:stretch>
        </p:blipFill>
        <p:spPr bwMode="auto">
          <a:xfrm>
            <a:off x="-76200" y="-57150"/>
            <a:ext cx="9220200" cy="6915150"/>
          </a:xfrm>
          <a:prstGeom prst="rect">
            <a:avLst/>
          </a:prstGeom>
          <a:noFill/>
        </p:spPr>
      </p:pic>
      <p:sp>
        <p:nvSpPr>
          <p:cNvPr id="26626" name="Rectangle 2"/>
          <p:cNvSpPr>
            <a:spLocks noGrp="1" noChangeArrowheads="1"/>
          </p:cNvSpPr>
          <p:nvPr>
            <p:ph type="title"/>
          </p:nvPr>
        </p:nvSpPr>
        <p:spPr>
          <a:xfrm>
            <a:off x="76200" y="76200"/>
            <a:ext cx="2667000" cy="381000"/>
          </a:xfrm>
          <a:solidFill>
            <a:schemeClr val="hlink">
              <a:alpha val="30000"/>
            </a:schemeClr>
          </a:solidFill>
          <a:ln w="12700">
            <a:solidFill>
              <a:schemeClr val="accent2"/>
            </a:solidFill>
          </a:ln>
        </p:spPr>
        <p:txBody>
          <a:bodyPr/>
          <a:lstStyle/>
          <a:p>
            <a:r>
              <a:rPr lang="en-US" sz="2400"/>
              <a:t>Surface Anatomy</a:t>
            </a:r>
          </a:p>
        </p:txBody>
      </p:sp>
      <p:sp>
        <p:nvSpPr>
          <p:cNvPr id="26627" name="Rectangle 3"/>
          <p:cNvSpPr>
            <a:spLocks noGrp="1" noChangeArrowheads="1"/>
          </p:cNvSpPr>
          <p:nvPr>
            <p:ph type="body" idx="1"/>
          </p:nvPr>
        </p:nvSpPr>
        <p:spPr>
          <a:xfrm>
            <a:off x="457200" y="609600"/>
            <a:ext cx="8229600" cy="4754563"/>
          </a:xfrm>
        </p:spPr>
        <p:txBody>
          <a:bodyPr/>
          <a:lstStyle/>
          <a:p>
            <a:pPr>
              <a:lnSpc>
                <a:spcPct val="80000"/>
              </a:lnSpc>
              <a:spcAft>
                <a:spcPct val="35000"/>
              </a:spcAft>
              <a:buFontTx/>
              <a:buNone/>
            </a:pPr>
            <a:r>
              <a:rPr lang="en-US" sz="1600"/>
              <a:t>Divide the previous </a:t>
            </a:r>
            <a:r>
              <a:rPr lang="en-US" sz="1600" b="1"/>
              <a:t>helper’s line</a:t>
            </a:r>
            <a:r>
              <a:rPr lang="en-US" sz="1600"/>
              <a:t> into thirds and label “line A”.</a:t>
            </a:r>
          </a:p>
          <a:p>
            <a:pPr>
              <a:lnSpc>
                <a:spcPct val="80000"/>
              </a:lnSpc>
              <a:spcAft>
                <a:spcPct val="35000"/>
              </a:spcAft>
              <a:buFontTx/>
              <a:buNone/>
            </a:pPr>
            <a:r>
              <a:rPr lang="en-US" sz="1600"/>
              <a:t>Next, find the cranial tip of the </a:t>
            </a:r>
            <a:r>
              <a:rPr lang="en-US" sz="1600" b="1"/>
              <a:t>Greater Trochanter</a:t>
            </a:r>
            <a:r>
              <a:rPr lang="en-US" sz="1600"/>
              <a:t> of the femur.  This can be felt at the widest part of the hip and verified by placing the finger over the area and gently IR and ER the femur.  Find the most cranial point and place a colored circle at this spot.</a:t>
            </a:r>
          </a:p>
          <a:p>
            <a:pPr>
              <a:lnSpc>
                <a:spcPct val="80000"/>
              </a:lnSpc>
              <a:spcAft>
                <a:spcPct val="35000"/>
              </a:spcAft>
              <a:buFontTx/>
              <a:buNone/>
            </a:pPr>
            <a:r>
              <a:rPr lang="en-US" sz="1600"/>
              <a:t>Now, draw a </a:t>
            </a:r>
            <a:r>
              <a:rPr lang="en-US" sz="1600" b="1"/>
              <a:t>helper’s line</a:t>
            </a:r>
            <a:r>
              <a:rPr lang="en-US" sz="1600"/>
              <a:t> connecting the ipsilateral PSIS to the cranial tip of the greater trochanter (call this line “B”).</a:t>
            </a:r>
          </a:p>
          <a:p>
            <a:pPr>
              <a:lnSpc>
                <a:spcPct val="80000"/>
              </a:lnSpc>
              <a:spcAft>
                <a:spcPct val="35000"/>
              </a:spcAft>
              <a:buFontTx/>
              <a:buNone/>
            </a:pPr>
            <a:r>
              <a:rPr lang="en-US" sz="1600"/>
              <a:t>Connect another </a:t>
            </a:r>
            <a:r>
              <a:rPr lang="en-US" sz="1600" b="1"/>
              <a:t>helper’s line</a:t>
            </a:r>
            <a:r>
              <a:rPr lang="en-US" sz="1600"/>
              <a:t> from the distal 2/3 of line “A” to the greater trochanter (call this line “C”).</a:t>
            </a:r>
          </a:p>
          <a:p>
            <a:pPr>
              <a:lnSpc>
                <a:spcPct val="80000"/>
              </a:lnSpc>
              <a:spcAft>
                <a:spcPct val="35000"/>
              </a:spcAft>
              <a:buFontTx/>
              <a:buNone/>
            </a:pPr>
            <a:r>
              <a:rPr lang="en-US" sz="1600"/>
              <a:t>The triangle formed between lines B and C represents the area of the </a:t>
            </a:r>
            <a:r>
              <a:rPr lang="en-US" sz="1600" b="1"/>
              <a:t>piriformis muscle</a:t>
            </a:r>
            <a:r>
              <a:rPr lang="en-US" sz="1600"/>
              <a:t>.</a:t>
            </a:r>
          </a:p>
          <a:p>
            <a:pPr>
              <a:lnSpc>
                <a:spcPct val="80000"/>
              </a:lnSpc>
              <a:spcAft>
                <a:spcPct val="35000"/>
              </a:spcAft>
              <a:buFontTx/>
              <a:buNone/>
            </a:pPr>
            <a:r>
              <a:rPr lang="en-US" sz="1600"/>
              <a:t>Now, palpate the </a:t>
            </a:r>
            <a:r>
              <a:rPr lang="en-US" sz="1600" b="1"/>
              <a:t>ischial tuberosity</a:t>
            </a:r>
            <a:r>
              <a:rPr lang="en-US" sz="1600"/>
              <a:t> lying medially along the gluteal fold.  Outline this structure and draw a line connecting the ischial tuberosity to the greater trochanter (label line “D”).  </a:t>
            </a:r>
          </a:p>
          <a:p>
            <a:pPr>
              <a:lnSpc>
                <a:spcPct val="80000"/>
              </a:lnSpc>
              <a:spcAft>
                <a:spcPct val="35000"/>
              </a:spcAft>
              <a:buFontTx/>
              <a:buNone/>
            </a:pPr>
            <a:r>
              <a:rPr lang="en-US" sz="1600"/>
              <a:t>In order to find the approximate location of the </a:t>
            </a:r>
            <a:r>
              <a:rPr lang="en-US" sz="1600" b="1"/>
              <a:t>sciatic nerve</a:t>
            </a:r>
            <a:r>
              <a:rPr lang="en-US" sz="1600"/>
              <a:t>, divide line C into thirds.  Divide line D into halves.  The sciatic nerve exits the sciatic notch at a point between the medial and middle thirds of line C.  Mark this spot with an “x”.  Then the sciatic nerve courses distal and lateral to the half way point on line D.  Connect the lines.  Then, the sciatic nerve courses to a point in the middle of the popliteal fossa.  Draw a line in that direction.</a:t>
            </a:r>
          </a:p>
          <a:p>
            <a:pPr>
              <a:lnSpc>
                <a:spcPct val="80000"/>
              </a:lnSpc>
              <a:spcAft>
                <a:spcPct val="35000"/>
              </a:spcAft>
              <a:buFontTx/>
              <a:buNone/>
            </a:pPr>
            <a:r>
              <a:rPr lang="en-US" sz="1600"/>
              <a:t>In order to find the superior and inferior gluteal nerves, we need to draw another helper’s line.  Connect a line from the PSIS to the ischial tuberosity.  The inferior gluteal nerve is located between the half way point and distal 2/3 of this line.  Palpate for a tender spot.  Next, the superior gluteal nerve is a tender spot on the medial third of line B.  Mark these spots with an “x”.</a:t>
            </a:r>
          </a:p>
          <a:p>
            <a:pPr>
              <a:lnSpc>
                <a:spcPct val="80000"/>
              </a:lnSpc>
            </a:pPr>
            <a:endParaRPr lang="en-US" sz="16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3" descr="IAOM PP Slide 1 smaller"/>
          <p:cNvPicPr>
            <a:picLocks noChangeAspect="1" noChangeArrowheads="1"/>
          </p:cNvPicPr>
          <p:nvPr/>
        </p:nvPicPr>
        <p:blipFill>
          <a:blip r:embed="rId2" cstate="print"/>
          <a:srcRect/>
          <a:stretch>
            <a:fillRect/>
          </a:stretch>
        </p:blipFill>
        <p:spPr bwMode="auto">
          <a:xfrm>
            <a:off x="-76200" y="-57150"/>
            <a:ext cx="9220200" cy="6915150"/>
          </a:xfrm>
          <a:prstGeom prst="rect">
            <a:avLst/>
          </a:prstGeom>
          <a:noFill/>
        </p:spPr>
      </p:pic>
      <p:pic>
        <p:nvPicPr>
          <p:cNvPr id="21506" name="Picture 2" descr="Posterior_schematic"/>
          <p:cNvPicPr>
            <a:picLocks noChangeAspect="1" noChangeArrowheads="1"/>
          </p:cNvPicPr>
          <p:nvPr/>
        </p:nvPicPr>
        <p:blipFill>
          <a:blip r:embed="rId3" cstate="print"/>
          <a:srcRect/>
          <a:stretch>
            <a:fillRect/>
          </a:stretch>
        </p:blipFill>
        <p:spPr bwMode="auto">
          <a:xfrm>
            <a:off x="762000" y="304800"/>
            <a:ext cx="7467600" cy="6588125"/>
          </a:xfrm>
          <a:prstGeom prst="rect">
            <a:avLst/>
          </a:prstGeom>
          <a:noFill/>
          <a:ln w="9525">
            <a:noFill/>
            <a:miter lim="800000"/>
            <a:headEnd/>
            <a:tailEnd/>
          </a:ln>
        </p:spPr>
      </p:pic>
      <p:sp>
        <p:nvSpPr>
          <p:cNvPr id="21508" name="Rectangle 4"/>
          <p:cNvSpPr>
            <a:spLocks noChangeArrowheads="1"/>
          </p:cNvSpPr>
          <p:nvPr/>
        </p:nvSpPr>
        <p:spPr bwMode="auto">
          <a:xfrm>
            <a:off x="76200" y="76200"/>
            <a:ext cx="2667000" cy="381000"/>
          </a:xfrm>
          <a:prstGeom prst="rect">
            <a:avLst/>
          </a:prstGeom>
          <a:solidFill>
            <a:schemeClr val="hlink">
              <a:alpha val="30000"/>
            </a:schemeClr>
          </a:solidFill>
          <a:ln w="12700">
            <a:solidFill>
              <a:schemeClr val="accent2"/>
            </a:solidFill>
            <a:miter lim="800000"/>
            <a:headEnd/>
            <a:tailEnd/>
          </a:ln>
          <a:effectLst/>
        </p:spPr>
        <p:txBody>
          <a:bodyPr anchor="ctr"/>
          <a:lstStyle/>
          <a:p>
            <a:pPr algn="ctr"/>
            <a:r>
              <a:rPr lang="en-US" sz="2400">
                <a:solidFill>
                  <a:schemeClr val="tx2"/>
                </a:solidFill>
              </a:rPr>
              <a:t>Surface Anatomy</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IAOM PP Slide 1 smaller"/>
          <p:cNvPicPr>
            <a:picLocks noChangeAspect="1" noChangeArrowheads="1"/>
          </p:cNvPicPr>
          <p:nvPr/>
        </p:nvPicPr>
        <p:blipFill>
          <a:blip r:embed="rId2" cstate="print"/>
          <a:srcRect/>
          <a:stretch>
            <a:fillRect/>
          </a:stretch>
        </p:blipFill>
        <p:spPr bwMode="auto">
          <a:xfrm>
            <a:off x="-76200" y="-57150"/>
            <a:ext cx="9220200" cy="6915150"/>
          </a:xfrm>
          <a:prstGeom prst="rect">
            <a:avLst/>
          </a:prstGeom>
          <a:noFill/>
        </p:spPr>
      </p:pic>
      <p:pic>
        <p:nvPicPr>
          <p:cNvPr id="22530" name="Picture 2" descr="posterior_digital2"/>
          <p:cNvPicPr>
            <a:picLocks noChangeAspect="1" noChangeArrowheads="1"/>
          </p:cNvPicPr>
          <p:nvPr/>
        </p:nvPicPr>
        <p:blipFill>
          <a:blip r:embed="rId3" cstate="print"/>
          <a:srcRect r="-452" b="10606"/>
          <a:stretch>
            <a:fillRect/>
          </a:stretch>
        </p:blipFill>
        <p:spPr bwMode="auto">
          <a:xfrm>
            <a:off x="76200" y="1066800"/>
            <a:ext cx="3886200" cy="4495800"/>
          </a:xfrm>
          <a:prstGeom prst="rect">
            <a:avLst/>
          </a:prstGeom>
          <a:noFill/>
          <a:ln w="9525">
            <a:solidFill>
              <a:schemeClr val="tx1"/>
            </a:solidFill>
            <a:miter lim="800000"/>
            <a:headEnd/>
            <a:tailEnd/>
          </a:ln>
        </p:spPr>
      </p:pic>
      <p:pic>
        <p:nvPicPr>
          <p:cNvPr id="22531" name="Picture 3" descr="posterior_digital1"/>
          <p:cNvPicPr>
            <a:picLocks noChangeAspect="1" noChangeArrowheads="1"/>
          </p:cNvPicPr>
          <p:nvPr/>
        </p:nvPicPr>
        <p:blipFill>
          <a:blip r:embed="rId4" cstate="print"/>
          <a:srcRect b="2730"/>
          <a:stretch>
            <a:fillRect/>
          </a:stretch>
        </p:blipFill>
        <p:spPr bwMode="auto">
          <a:xfrm>
            <a:off x="4114800" y="1066800"/>
            <a:ext cx="4648200" cy="4465638"/>
          </a:xfrm>
          <a:prstGeom prst="rect">
            <a:avLst/>
          </a:prstGeom>
          <a:noFill/>
          <a:ln w="9525">
            <a:solidFill>
              <a:schemeClr val="tx1"/>
            </a:solidFill>
            <a:miter lim="800000"/>
            <a:headEnd/>
            <a:tailEnd/>
          </a:ln>
        </p:spPr>
      </p:pic>
      <p:sp>
        <p:nvSpPr>
          <p:cNvPr id="22533" name="Rectangle 5"/>
          <p:cNvSpPr>
            <a:spLocks noChangeArrowheads="1"/>
          </p:cNvSpPr>
          <p:nvPr/>
        </p:nvSpPr>
        <p:spPr bwMode="auto">
          <a:xfrm>
            <a:off x="76200" y="76200"/>
            <a:ext cx="2667000" cy="381000"/>
          </a:xfrm>
          <a:prstGeom prst="rect">
            <a:avLst/>
          </a:prstGeom>
          <a:solidFill>
            <a:schemeClr val="hlink">
              <a:alpha val="30000"/>
            </a:schemeClr>
          </a:solidFill>
          <a:ln w="12700">
            <a:solidFill>
              <a:schemeClr val="accent2"/>
            </a:solidFill>
            <a:miter lim="800000"/>
            <a:headEnd/>
            <a:tailEnd/>
          </a:ln>
          <a:effectLst/>
        </p:spPr>
        <p:txBody>
          <a:bodyPr anchor="ctr"/>
          <a:lstStyle/>
          <a:p>
            <a:pPr algn="ctr"/>
            <a:r>
              <a:rPr lang="en-US" sz="2400">
                <a:solidFill>
                  <a:schemeClr val="tx2"/>
                </a:solidFill>
              </a:rPr>
              <a:t>Surface Anatomy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5" name="Picture 3" descr="IAOM PP Slide 1 smaller"/>
          <p:cNvPicPr>
            <a:picLocks noChangeAspect="1" noChangeArrowheads="1"/>
          </p:cNvPicPr>
          <p:nvPr/>
        </p:nvPicPr>
        <p:blipFill>
          <a:blip r:embed="rId2" cstate="print"/>
          <a:srcRect/>
          <a:stretch>
            <a:fillRect/>
          </a:stretch>
        </p:blipFill>
        <p:spPr bwMode="auto">
          <a:xfrm>
            <a:off x="-76200" y="-57150"/>
            <a:ext cx="9220200" cy="6915150"/>
          </a:xfrm>
          <a:prstGeom prst="rect">
            <a:avLst/>
          </a:prstGeom>
          <a:noFill/>
        </p:spPr>
      </p:pic>
      <p:pic>
        <p:nvPicPr>
          <p:cNvPr id="23554" name="Picture 2" descr="posterior_digital3"/>
          <p:cNvPicPr>
            <a:picLocks noChangeAspect="1" noChangeArrowheads="1"/>
          </p:cNvPicPr>
          <p:nvPr/>
        </p:nvPicPr>
        <p:blipFill>
          <a:blip r:embed="rId3" cstate="print"/>
          <a:srcRect/>
          <a:stretch>
            <a:fillRect/>
          </a:stretch>
        </p:blipFill>
        <p:spPr bwMode="auto">
          <a:xfrm>
            <a:off x="914400" y="671513"/>
            <a:ext cx="7696200" cy="5360987"/>
          </a:xfrm>
          <a:prstGeom prst="rect">
            <a:avLst/>
          </a:prstGeom>
          <a:noFill/>
          <a:ln w="9525">
            <a:solidFill>
              <a:schemeClr val="tx1"/>
            </a:solidFill>
            <a:miter lim="800000"/>
            <a:headEnd/>
            <a:tailEnd/>
          </a:ln>
        </p:spPr>
      </p:pic>
      <p:sp>
        <p:nvSpPr>
          <p:cNvPr id="23556" name="Rectangle 4"/>
          <p:cNvSpPr>
            <a:spLocks noChangeArrowheads="1"/>
          </p:cNvSpPr>
          <p:nvPr/>
        </p:nvSpPr>
        <p:spPr bwMode="auto">
          <a:xfrm>
            <a:off x="76200" y="76200"/>
            <a:ext cx="2667000" cy="381000"/>
          </a:xfrm>
          <a:prstGeom prst="rect">
            <a:avLst/>
          </a:prstGeom>
          <a:solidFill>
            <a:schemeClr val="hlink">
              <a:alpha val="30000"/>
            </a:schemeClr>
          </a:solidFill>
          <a:ln w="12700">
            <a:solidFill>
              <a:schemeClr val="accent2"/>
            </a:solidFill>
            <a:miter lim="800000"/>
            <a:headEnd/>
            <a:tailEnd/>
          </a:ln>
          <a:effectLst/>
        </p:spPr>
        <p:txBody>
          <a:bodyPr anchor="ctr"/>
          <a:lstStyle/>
          <a:p>
            <a:pPr algn="ctr"/>
            <a:r>
              <a:rPr lang="en-US" sz="2400">
                <a:solidFill>
                  <a:schemeClr val="tx2"/>
                </a:solidFill>
              </a:rPr>
              <a:t>Surface Anatomy</a:t>
            </a:r>
          </a:p>
        </p:txBody>
      </p:sp>
    </p:spTree>
  </p:cSld>
  <p:clrMapOvr>
    <a:masterClrMapping/>
  </p:clrMapOvr>
</p:sld>
</file>

<file path=ppt/theme/theme1.xml><?xml version="1.0" encoding="utf-8"?>
<a:theme xmlns:a="http://schemas.openxmlformats.org/drawingml/2006/main" name="IAOM slide Esteban Design 1">
  <a:themeElements>
    <a:clrScheme name="IAOM slide Esteban Design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IAOM slide Esteban Design 1">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IAOM slide Esteban Design 1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AOM slide Esteban Design 1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AOM slide Esteban Design 1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AOM slide Esteban Design 1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AOM slide Esteban Design 1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AOM slide Esteban Design 1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AOM slide Esteban Design 1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AOM slide Esteban Design 1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AOM slide Esteban Design 1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AOM slide Esteban Design 1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AOM slide Esteban Design 1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AOM slide Esteban Design 1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
  <TotalTime>671</TotalTime>
  <Words>788</Words>
  <Application>Microsoft Office PowerPoint</Application>
  <PresentationFormat>On-screen Show (4:3)</PresentationFormat>
  <Paragraphs>50</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Times New Roman</vt:lpstr>
      <vt:lpstr>Arial</vt:lpstr>
      <vt:lpstr>Monotype Sorts</vt:lpstr>
      <vt:lpstr>IAOM slide Esteban Design 1</vt:lpstr>
      <vt:lpstr>Surface Anatomy</vt:lpstr>
      <vt:lpstr>Why Practice Surface Anatomy?</vt:lpstr>
      <vt:lpstr>Helpful Hints</vt:lpstr>
      <vt:lpstr>Bony Structures</vt:lpstr>
      <vt:lpstr>Soft Tissue and Neural Structures</vt:lpstr>
      <vt:lpstr>IV. Posterior Bony and Soft Tissue Structures  (Position patient prone)</vt:lpstr>
      <vt:lpstr>Surface Anatomy</vt:lpstr>
      <vt:lpstr>Slide 8</vt:lpstr>
      <vt:lpstr>Slide 9</vt:lpstr>
      <vt:lpstr>Slide 10</vt:lpstr>
    </vt:vector>
  </TitlesOfParts>
  <Company>TTUHSC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Surface Anatomy</dc:title>
  <dc:creator>Phillip S. Sizer Jr. MEd, PT</dc:creator>
  <cp:lastModifiedBy>Krista</cp:lastModifiedBy>
  <cp:revision>39</cp:revision>
  <dcterms:created xsi:type="dcterms:W3CDTF">2002-02-18T05:46:59Z</dcterms:created>
  <dcterms:modified xsi:type="dcterms:W3CDTF">2010-12-11T23:05:27Z</dcterms:modified>
</cp:coreProperties>
</file>